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Corbel"/>
      <p:regular r:id="rId28"/>
      <p:bold r:id="rId29"/>
      <p:italic r:id="rId30"/>
      <p:boldItalic r:id="rId31"/>
    </p:embeddedFont>
    <p:embeddedFont>
      <p:font typeface="Candar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9D3FFD-8F07-40E7-B0F5-F05D9D4CE995}">
  <a:tblStyle styleId="{569D3FFD-8F07-40E7-B0F5-F05D9D4CE9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Corbel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orbel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orbel-boldItalic.fntdata"/><Relationship Id="rId30" Type="http://schemas.openxmlformats.org/officeDocument/2006/relationships/font" Target="fonts/Corbel-italic.fntdata"/><Relationship Id="rId11" Type="http://schemas.openxmlformats.org/officeDocument/2006/relationships/slide" Target="slides/slide4.xml"/><Relationship Id="rId33" Type="http://schemas.openxmlformats.org/officeDocument/2006/relationships/font" Target="fonts/Candara-bold.fntdata"/><Relationship Id="rId10" Type="http://schemas.openxmlformats.org/officeDocument/2006/relationships/slide" Target="slides/slide3.xml"/><Relationship Id="rId32" Type="http://schemas.openxmlformats.org/officeDocument/2006/relationships/font" Target="fonts/Candara-regular.fntdata"/><Relationship Id="rId13" Type="http://schemas.openxmlformats.org/officeDocument/2006/relationships/slide" Target="slides/slide6.xml"/><Relationship Id="rId35" Type="http://schemas.openxmlformats.org/officeDocument/2006/relationships/font" Target="fonts/Candara-boldItalic.fntdata"/><Relationship Id="rId12" Type="http://schemas.openxmlformats.org/officeDocument/2006/relationships/slide" Target="slides/slide5.xml"/><Relationship Id="rId34" Type="http://schemas.openxmlformats.org/officeDocument/2006/relationships/font" Target="fonts/Candara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9bcd326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9bcd326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f70a137f2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f70a137f2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캡스톤 2에서는 문자를 검출하는 방법을 </a:t>
            </a:r>
            <a:r>
              <a:rPr lang="ko"/>
              <a:t>opencv 패키지의 erode(침식연산)으로 작은 노이즈들이랑 표의 얇은 선을 없애고 그 과정에서 줄어든 수기문자를 dilate(팽창연산)로 원상복구 시킨 뒤 좌표값을 기준으로 문자를 크롭하도록 진행할 계획입니다.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f70a137f2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f70a137f2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f70a137f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f70a137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f70a137f2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f70a137f2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f70a137f2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f70a137f2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분리방법 4,5는 문자가 중첩되었을 때 분리하는 알고리즘입니다.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분리방법 4는 분할선을 좌우로 움직이며 픽셀이 가장 적은 부분으로 분할하는 방법이고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f70a137f2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f70a137f2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분리방법 5는 분할선을 좌우로 회전하며 픽셀이 가장 적은 부분으로 분할하는 방법입니다.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분리방법 4,5를 구현하는 과정에서 픽셀이 가장 적은 부분으로만 분할하다 보니 그림과 같이 최적의 위치에서 분할되지 않을 수 있다는 문제점을 발견하였고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캡스톤 2에서 이를 보완할 수 있도록 할 계획입니다.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f70a137f2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f70a137f2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캡스톤1에서는 CLOVA에서 개발한 </a:t>
            </a:r>
            <a:r>
              <a:rPr lang="ko" sz="12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Deep-Text-Recognition-Benchmark을 사용했습니다. 하지만 이제 저희는 문자 분리 알고리즘으로 0~9사이의 숫자들만 인식하면 되기 때문에</a:t>
            </a:r>
            <a:endParaRPr sz="12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무거운 모델 보다는 CNN 기반의 가벼운 모델로 바꾸는 게 좋다고 생각합니다. 그래서 다양한 실험으로 최적의 모델을 선택할 예정입니다.</a:t>
            </a:r>
            <a:endParaRPr sz="12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9dfef1a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39dfef1a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f70a137f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f70a137f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f70a137f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f70a137f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9bcd326f0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9bcd326f0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5f70a137f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5f70a137f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f70a137f2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f70a137f2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설명입니다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(그림1)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양돈 농가는 모돈의 생산성이 수익과 직결되기 때문에 모돈 정보를 관리하는 업무가 필요하고,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(그림2)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위해서 사람이 직접 현황판에 돼지의 정보를 수기 작성한 뒤, 작성된 현황판을 모아 전산에 입력합니다.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(그림3)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이러한 작업에 많은 인력이 필요하지만, 열악한 업무 환경으로 인해 인력 부족문제를 겪고있으며,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(그림4) 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외국인 노동자들의 숫자 표기 방식이 다양해 전산화하는 과정에서 미기입, 오기입과 같은 문제가 발생합니다.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9dfef1a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39dfef1a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그래서 저희는 앱으로 돈사 현황판을 촬영하면 OCR 기술로 현황판 속 수기 글자를 인식하여 자동으로 데이터베이스에 추가하는 것을 목표로 두고 있습니다.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추가적으로 데이터의 현황을 파악하기 위한 리스트 및 통계 기능을 가지고 있습니다.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9dfef1a8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9dfef1a8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시스템 구성도는 그림과 같습니다, 앱은 Flutter, 웹서버는 NGINX, 딥러닝 모델 실행을 위한 Flask, api서버는 Spring boot, 데이터베이스는 MySQL로 구성하였습니다.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f70a137f2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f70a137f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캡스톤1에서는 저희가 직접 0~31 범위의 숫자를 수기로 적은 숫자 dataset을 사용했습니다. 하지만 이 데이터셋은 현업에서 사용되는 데이터셋이 아니라는 조언을 들어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Gfarm에서 9월 초까지 데이터셋을 받을 예정입니다. 또한 저희가 문자 분리 알고리즘을 사용하기 때문에 데이터셋을 새로 받으면 0~9범위의 한 자릿수 수기 숫자들로 재학습을 할 예정입니다.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f70a137f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f70a137f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 현황판은 현업에서 사용중인 현황판입니다. 이 현황판의 경우 불필요한 칸도 많고, 칸이 작아 글씨가 칸을 벗어나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현황판과 같이 임신사/분만사로 나눠 현황판을 새로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9dfef1a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9dfef1a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현황판은 현장에서 보내준 현황판인데요, 보시다시피 현장에서는 오물과 먼저들이 많이 뭍기 때문에 정확한 글자 인식이 어렵습니다.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저희는 현황판 기입 방법은 수용성 펜에서 유용성 펜으로 작성하고,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현황판을 코팅한 위에 적는 것보다, 봉투에 담아 현황판을 보관하고 현황판을 꺼내서 작성하고 다시 봉투에 넣는 식으로 하는게 깨끗하게 현황판을 관리할 수 있을 것 같습니다.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f70a137f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f70a137f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캡스톤1에서는 flutter 앱 카메라를 통해 검출한 현황판에서 opencv를 이용해 문자영역을 검출하도록 설계하였는데요,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7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8545286" y="4404995"/>
            <a:ext cx="598714" cy="740486"/>
          </a:xfrm>
          <a:custGeom>
            <a:rect b="b" l="l" r="r" t="t"/>
            <a:pathLst>
              <a:path extrusionOk="0" h="987315" w="598714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805058" y="2008415"/>
            <a:ext cx="1342507" cy="2473778"/>
          </a:xfrm>
          <a:custGeom>
            <a:rect b="b" l="l" r="r" t="t"/>
            <a:pathLst>
              <a:path extrusionOk="0" h="3298371" w="1342507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-10886" y="2188029"/>
            <a:ext cx="8632372" cy="2955472"/>
          </a:xfrm>
          <a:custGeom>
            <a:rect b="b" l="l" r="r" t="t"/>
            <a:pathLst>
              <a:path extrusionOk="0" h="3940629" w="8632372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4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649224" y="4814316"/>
            <a:ext cx="7845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68512" y="4814316"/>
            <a:ext cx="475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772575" y="1"/>
            <a:ext cx="1310936" cy="836720"/>
          </a:xfrm>
          <a:custGeom>
            <a:rect b="b" l="l" r="r" t="t"/>
            <a:pathLst>
              <a:path extrusionOk="0" h="1115627" w="1310936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-5917" y="1"/>
            <a:ext cx="2019775" cy="1089734"/>
          </a:xfrm>
          <a:custGeom>
            <a:rect b="b" l="l" r="r" t="t"/>
            <a:pathLst>
              <a:path extrusionOk="0" h="1452979" w="2019775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-3131" y="671708"/>
            <a:ext cx="2156565" cy="1049838"/>
          </a:xfrm>
          <a:custGeom>
            <a:rect b="b" l="l" r="r" t="t"/>
            <a:pathLst>
              <a:path extrusionOk="0" h="1399784" w="2156565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36576" y="27432"/>
            <a:ext cx="1856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7589520" y="212598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046720" y="212598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503920" y="212598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676656" y="1316736"/>
            <a:ext cx="77724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1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676656" y="2125980"/>
            <a:ext cx="6437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600200" y="82296"/>
            <a:ext cx="5943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7200" y="1145286"/>
            <a:ext cx="8229600" cy="3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1pPr>
            <a:lvl2pPr indent="-304800" lvl="1" marL="9144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2pPr>
            <a:lvl3pPr indent="-304800" lvl="2" marL="13716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3pPr>
            <a:lvl4pPr indent="-304800" lvl="3" marL="18288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4pPr>
            <a:lvl5pPr indent="-304800" lvl="4" marL="22860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017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7589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2161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6352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80924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85496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722376" y="2578609"/>
            <a:ext cx="77358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1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029968" y="1447038"/>
            <a:ext cx="64191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758952" y="2324862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216152" y="2324862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673352" y="2324862"/>
            <a:ext cx="283500" cy="212700"/>
          </a:xfrm>
          <a:prstGeom prst="ellipse">
            <a:avLst/>
          </a:prstGeom>
          <a:noFill/>
          <a:ln cap="flat" cmpd="sng" w="57150">
            <a:solidFill>
              <a:schemeClr val="accent6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499616" y="54864"/>
            <a:ext cx="6144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🞂"/>
              <a:defRPr sz="2100"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🞂"/>
              <a:defRPr sz="18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SzPts val="1400"/>
              <a:buChar char="🞂"/>
              <a:defRPr sz="1500"/>
            </a:lvl3pPr>
            <a:lvl4pPr indent="-304800" lvl="3" marL="18288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4pPr>
            <a:lvl5pPr indent="-304800" lvl="4" marL="22860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🞂"/>
              <a:defRPr sz="2100"/>
            </a:lvl1pPr>
            <a:lvl2pPr indent="-330200" lvl="1" marL="914400" rtl="0" algn="l">
              <a:spcBef>
                <a:spcPts val="400"/>
              </a:spcBef>
              <a:spcAft>
                <a:spcPts val="0"/>
              </a:spcAft>
              <a:buSzPts val="1600"/>
              <a:buChar char="🞂"/>
              <a:defRPr sz="18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SzPts val="1400"/>
              <a:buChar char="🞂"/>
              <a:defRPr sz="1500"/>
            </a:lvl3pPr>
            <a:lvl4pPr indent="-304800" lvl="3" marL="18288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4pPr>
            <a:lvl5pPr indent="-304800" lvl="4" marL="22860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06" name="Google Shape;106;p18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017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589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2161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6352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80924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85496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48056" y="1069848"/>
            <a:ext cx="4041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b="1" sz="1800">
                <a:solidFill>
                  <a:schemeClr val="accent2"/>
                </a:solidFill>
              </a:defRPr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48056" y="1680210"/>
            <a:ext cx="40509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🞂"/>
              <a:defRPr sz="18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🞂"/>
              <a:defRPr sz="1500"/>
            </a:lvl2pPr>
            <a:lvl3pPr indent="-304800" lvl="2" marL="13716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SzPts val="1100"/>
              <a:buChar char="🞂"/>
              <a:defRPr sz="12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SzPts val="1100"/>
              <a:buChar char="🞂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18" name="Google Shape;118;p19"/>
          <p:cNvSpPr txBox="1"/>
          <p:nvPr>
            <p:ph idx="3" type="body"/>
          </p:nvPr>
        </p:nvSpPr>
        <p:spPr>
          <a:xfrm>
            <a:off x="4599432" y="1069848"/>
            <a:ext cx="4041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800">
                <a:solidFill>
                  <a:schemeClr val="accent4"/>
                </a:solidFill>
              </a:defRPr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1" sz="15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SzPts val="1200"/>
              <a:buNone/>
              <a:defRPr b="1" sz="14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19"/>
          <p:cNvSpPr txBox="1"/>
          <p:nvPr>
            <p:ph idx="4" type="body"/>
          </p:nvPr>
        </p:nvSpPr>
        <p:spPr>
          <a:xfrm>
            <a:off x="4599432" y="1680210"/>
            <a:ext cx="40509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Char char="🞂"/>
              <a:defRPr sz="18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🞂"/>
              <a:defRPr sz="1500"/>
            </a:lvl2pPr>
            <a:lvl3pPr indent="-304800" lvl="2" marL="13716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 sz="14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SzPts val="1100"/>
              <a:buChar char="🞂"/>
              <a:defRPr sz="12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SzPts val="1100"/>
              <a:buChar char="🞂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20" name="Google Shape;120;p19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3017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7589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80924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85496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1069848" y="54864"/>
            <a:ext cx="700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069848" y="82296"/>
            <a:ext cx="700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3017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7589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80924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5496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59536" y="377190"/>
            <a:ext cx="7653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rbel"/>
              <a:buNone/>
              <a:defRPr b="1" sz="21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/>
          <p:nvPr>
            <p:ph idx="2" type="pic"/>
          </p:nvPr>
        </p:nvSpPr>
        <p:spPr>
          <a:xfrm>
            <a:off x="859536" y="877824"/>
            <a:ext cx="7644300" cy="308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859536" y="4039362"/>
            <a:ext cx="7653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1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9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8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SzPts val="600"/>
              <a:buNone/>
              <a:defRPr sz="7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SzPts val="6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466344" y="493776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466344" y="4080510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1499616" y="96012"/>
            <a:ext cx="6144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 rot="5400000">
            <a:off x="2847300" y="-1244814"/>
            <a:ext cx="3449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1pPr>
            <a:lvl2pPr indent="-304800" lvl="1" marL="9144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2pPr>
            <a:lvl3pPr indent="-304800" lvl="2" marL="13716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3pPr>
            <a:lvl4pPr indent="-304800" lvl="3" marL="18288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4pPr>
            <a:lvl5pPr indent="-304800" lvl="4" marL="22860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3017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7589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216152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76352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80924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8549640" y="397764"/>
            <a:ext cx="283500" cy="212700"/>
          </a:xfrm>
          <a:prstGeom prst="ellipse">
            <a:avLst/>
          </a:prstGeom>
          <a:noFill/>
          <a:ln cap="flat" cmpd="sng" w="57150">
            <a:solidFill>
              <a:srgbClr val="C1C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showMasterSp="0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 rot="10800000">
            <a:off x="6771653" y="4654329"/>
            <a:ext cx="850540" cy="489171"/>
          </a:xfrm>
          <a:custGeom>
            <a:rect b="b" l="l" r="r" t="t"/>
            <a:pathLst>
              <a:path extrusionOk="0" h="1063415" w="1328969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6" name="Google Shape;166;p25"/>
          <p:cNvSpPr/>
          <p:nvPr/>
        </p:nvSpPr>
        <p:spPr>
          <a:xfrm rot="10800000">
            <a:off x="7412235" y="4217226"/>
            <a:ext cx="1737007" cy="926274"/>
          </a:xfrm>
          <a:custGeom>
            <a:rect b="b" l="l" r="r" t="t"/>
            <a:pathLst>
              <a:path extrusionOk="0" h="1452979" w="2019775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167" name="Google Shape;167;p25"/>
          <p:cNvGrpSpPr/>
          <p:nvPr/>
        </p:nvGrpSpPr>
        <p:grpSpPr>
          <a:xfrm>
            <a:off x="-5918" y="0"/>
            <a:ext cx="2404812" cy="1337297"/>
            <a:chOff x="-5918" y="0"/>
            <a:chExt cx="3089429" cy="2295395"/>
          </a:xfrm>
        </p:grpSpPr>
        <p:sp>
          <p:nvSpPr>
            <p:cNvPr id="168" name="Google Shape;168;p25"/>
            <p:cNvSpPr/>
            <p:nvPr/>
          </p:nvSpPr>
          <p:spPr>
            <a:xfrm>
              <a:off x="1772575" y="0"/>
              <a:ext cx="1310936" cy="1115627"/>
            </a:xfrm>
            <a:custGeom>
              <a:rect b="b" l="l" r="r" t="t"/>
              <a:pathLst>
                <a:path extrusionOk="0" h="1115627" w="1310936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-5918" y="0"/>
              <a:ext cx="2019775" cy="1452979"/>
            </a:xfrm>
            <a:custGeom>
              <a:rect b="b" l="l" r="r" t="t"/>
              <a:pathLst>
                <a:path extrusionOk="0" h="1452979" w="2019775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-3132" y="895611"/>
              <a:ext cx="2156565" cy="1399784"/>
            </a:xfrm>
            <a:custGeom>
              <a:rect b="b" l="l" r="r" t="t"/>
              <a:pathLst>
                <a:path extrusionOk="0" h="1399784" w="2156565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171" name="Google Shape;171;p25"/>
          <p:cNvSpPr txBox="1"/>
          <p:nvPr>
            <p:ph type="title"/>
          </p:nvPr>
        </p:nvSpPr>
        <p:spPr>
          <a:xfrm rot="5400000">
            <a:off x="5651100" y="1558979"/>
            <a:ext cx="43887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 rot="5400000">
            <a:off x="1463250" y="-800071"/>
            <a:ext cx="4388700" cy="6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1pPr>
            <a:lvl2pPr indent="-304800" lvl="1" marL="9144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2pPr>
            <a:lvl3pPr indent="-304800" lvl="2" marL="13716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3pPr>
            <a:lvl4pPr indent="-304800" lvl="3" marL="18288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4pPr>
            <a:lvl5pPr indent="-304800" lvl="4" marL="2286000" rtl="0" algn="l">
              <a:spcBef>
                <a:spcPts val="300"/>
              </a:spcBef>
              <a:spcAft>
                <a:spcPts val="0"/>
              </a:spcAft>
              <a:buSzPts val="1200"/>
              <a:buChar char="🞂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0" type="dt"/>
          </p:nvPr>
        </p:nvSpPr>
        <p:spPr>
          <a:xfrm>
            <a:off x="457200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1" type="ftr"/>
          </p:nvPr>
        </p:nvSpPr>
        <p:spPr>
          <a:xfrm>
            <a:off x="2670048" y="4937760"/>
            <a:ext cx="4114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7013448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83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oto Sans Symbols"/>
              <a:buChar char="🞂"/>
              <a:defRPr b="0" i="0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492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🞂"/>
              <a:defRPr b="0" i="0" sz="21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302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🞂"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🞂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🞂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-1" y="4672073"/>
            <a:ext cx="1367073" cy="157385"/>
          </a:xfrm>
          <a:custGeom>
            <a:rect b="b" l="l" r="r" t="t"/>
            <a:pathLst>
              <a:path extrusionOk="0" h="209846" w="1367073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562" y="4852143"/>
            <a:ext cx="1088979" cy="291358"/>
          </a:xfrm>
          <a:custGeom>
            <a:rect b="b" l="l" r="r" t="t"/>
            <a:pathLst>
              <a:path extrusionOk="0" h="388477" w="1088979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501660" y="4791902"/>
            <a:ext cx="4536352" cy="120974"/>
          </a:xfrm>
          <a:custGeom>
            <a:rect b="b" l="l" r="r" t="t"/>
            <a:pathLst>
              <a:path extrusionOk="0" h="369387" w="4536352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1058521" y="4912791"/>
            <a:ext cx="7140023" cy="239111"/>
          </a:xfrm>
          <a:custGeom>
            <a:rect b="b" l="l" r="r" t="t"/>
            <a:pathLst>
              <a:path extrusionOk="0" h="340372" w="4562315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5005388" y="4743511"/>
            <a:ext cx="1179322" cy="150295"/>
          </a:xfrm>
          <a:custGeom>
            <a:rect b="b" l="l" r="r" t="t"/>
            <a:pathLst>
              <a:path extrusionOk="0" h="323214" w="4670581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6168128" y="4764942"/>
            <a:ext cx="2472876" cy="125245"/>
          </a:xfrm>
          <a:custGeom>
            <a:rect b="b" l="l" r="r" t="t"/>
            <a:pathLst>
              <a:path extrusionOk="0" h="269345" w="5289574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8417311" y="4770300"/>
            <a:ext cx="603108" cy="112385"/>
          </a:xfrm>
          <a:custGeom>
            <a:rect b="b" l="l" r="r" t="t"/>
            <a:pathLst>
              <a:path extrusionOk="0" h="241689" w="5883982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62519" y="4772086"/>
            <a:ext cx="996842" cy="371374"/>
          </a:xfrm>
          <a:custGeom>
            <a:rect b="b" l="l" r="r" t="t"/>
            <a:pathLst>
              <a:path extrusionOk="0" h="368609" w="9725290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73152" y="4937760"/>
            <a:ext cx="2133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2670048" y="4937760"/>
            <a:ext cx="5029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302752" y="4937760"/>
            <a:ext cx="4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8.jpg"/><Relationship Id="rId7" Type="http://schemas.openxmlformats.org/officeDocument/2006/relationships/image" Target="../media/image41.jpg"/><Relationship Id="rId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49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9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4294967295" type="ctrTitle"/>
          </p:nvPr>
        </p:nvSpPr>
        <p:spPr>
          <a:xfrm>
            <a:off x="942700" y="1794400"/>
            <a:ext cx="71859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orbel"/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캡스톤2 계획 발표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175425" y="2852900"/>
            <a:ext cx="30678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latin typeface="Candara"/>
                <a:ea typeface="Candara"/>
                <a:cs typeface="Candara"/>
                <a:sym typeface="Candara"/>
              </a:rPr>
              <a:t>Accuracy 100</a:t>
            </a:r>
            <a:endParaRPr sz="1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3209325" y="3294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2023. 08. 09</a:t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7268850" y="3385050"/>
            <a:ext cx="2346600" cy="21378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7134600" y="3250800"/>
            <a:ext cx="2615100" cy="2406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-906325" y="-199700"/>
            <a:ext cx="2346600" cy="21378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-1040575" y="-333950"/>
            <a:ext cx="2615100" cy="24063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50875" y="4277100"/>
            <a:ext cx="4080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: 이다혜, 김응준, 안희진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지도교수님 : 이현빈 교수님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/>
          <p:nvPr/>
        </p:nvSpPr>
        <p:spPr>
          <a:xfrm>
            <a:off x="793300" y="4432450"/>
            <a:ext cx="2167200" cy="285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선 제거 (dilate, erode)</a:t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3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Detection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캡스톤 2에서의 Text Detection 방법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50" y="1156900"/>
            <a:ext cx="2167251" cy="3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25" y="1177825"/>
            <a:ext cx="2167251" cy="307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976" y="2170713"/>
            <a:ext cx="5619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1176" y="2170713"/>
            <a:ext cx="5524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8333850" y="2465800"/>
            <a:ext cx="552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ndara"/>
                <a:ea typeface="Candara"/>
                <a:cs typeface="Candara"/>
                <a:sym typeface="Candara"/>
              </a:rPr>
              <a:t>…</a:t>
            </a:r>
            <a:endParaRPr b="1"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3058763" y="2265449"/>
            <a:ext cx="731700" cy="61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"/>
          <p:cNvSpPr/>
          <p:nvPr/>
        </p:nvSpPr>
        <p:spPr>
          <a:xfrm>
            <a:off x="6252163" y="2468875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3952725" y="4432450"/>
            <a:ext cx="4850700" cy="285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좌표값을 기준으로 문자를 크롭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417700" y="695075"/>
            <a:ext cx="74973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분리 방법 1 - 중첩된 영역</a:t>
            </a:r>
            <a:r>
              <a:rPr lang="ko">
                <a:latin typeface="Candara"/>
                <a:ea typeface="Candara"/>
                <a:cs typeface="Candara"/>
                <a:sym typeface="Candara"/>
              </a:rPr>
              <a:t>중 각 문자의 검출영역 외의 영역을 제거 후 재구성하는 방법 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0" y="2219308"/>
            <a:ext cx="2115605" cy="1509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36"/>
          <p:cNvCxnSpPr/>
          <p:nvPr/>
        </p:nvCxnSpPr>
        <p:spPr>
          <a:xfrm>
            <a:off x="1166769" y="3435198"/>
            <a:ext cx="14361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6"/>
          <p:cNvCxnSpPr/>
          <p:nvPr/>
        </p:nvCxnSpPr>
        <p:spPr>
          <a:xfrm>
            <a:off x="1325662" y="3435198"/>
            <a:ext cx="2538300" cy="11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6"/>
          <p:cNvCxnSpPr/>
          <p:nvPr/>
        </p:nvCxnSpPr>
        <p:spPr>
          <a:xfrm flipH="1" rot="10800000">
            <a:off x="1133915" y="1373869"/>
            <a:ext cx="14745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6"/>
          <p:cNvCxnSpPr/>
          <p:nvPr/>
        </p:nvCxnSpPr>
        <p:spPr>
          <a:xfrm flipH="1" rot="10800000">
            <a:off x="1303845" y="1400869"/>
            <a:ext cx="2554200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95" name="Google Shape;3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885" y="1377445"/>
            <a:ext cx="1589415" cy="31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 rotWithShape="1">
          <a:blip r:embed="rId5">
            <a:alphaModFix/>
          </a:blip>
          <a:srcRect b="57018" l="59714" r="0" t="0"/>
          <a:stretch/>
        </p:blipFill>
        <p:spPr>
          <a:xfrm>
            <a:off x="5262500" y="2982250"/>
            <a:ext cx="1720925" cy="170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6"/>
          <p:cNvCxnSpPr/>
          <p:nvPr/>
        </p:nvCxnSpPr>
        <p:spPr>
          <a:xfrm>
            <a:off x="4363988" y="3098975"/>
            <a:ext cx="89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36"/>
          <p:cNvPicPr preferRelativeResize="0"/>
          <p:nvPr/>
        </p:nvPicPr>
        <p:blipFill rotWithShape="1">
          <a:blip r:embed="rId5">
            <a:alphaModFix/>
          </a:blip>
          <a:srcRect b="0" l="59714" r="0" t="49377"/>
          <a:stretch/>
        </p:blipFill>
        <p:spPr>
          <a:xfrm>
            <a:off x="7299000" y="2982238"/>
            <a:ext cx="1589425" cy="155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 rotWithShape="1">
          <a:blip r:embed="rId5">
            <a:alphaModFix/>
          </a:blip>
          <a:srcRect b="58490" l="0" r="57845" t="0"/>
          <a:stretch/>
        </p:blipFill>
        <p:spPr>
          <a:xfrm>
            <a:off x="5262500" y="1081963"/>
            <a:ext cx="1680708" cy="15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 rotWithShape="1">
          <a:blip r:embed="rId5">
            <a:alphaModFix/>
          </a:blip>
          <a:srcRect b="0" l="0" r="58694" t="49205"/>
          <a:stretch/>
        </p:blipFill>
        <p:spPr>
          <a:xfrm>
            <a:off x="7167900" y="1081963"/>
            <a:ext cx="1573200" cy="150145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/>
          <p:nvPr/>
        </p:nvSpPr>
        <p:spPr>
          <a:xfrm>
            <a:off x="6187075" y="257447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전</a:t>
            </a: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6187075" y="4601100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후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분리 방법 2 - 세로 기준으로 픽셀 끝의 위치를 기준으로 영역을 재구성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13" name="Google Shape;4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8480"/>
            <a:ext cx="1997690" cy="139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308" y="1867304"/>
            <a:ext cx="1715568" cy="2421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7"/>
          <p:cNvCxnSpPr/>
          <p:nvPr/>
        </p:nvCxnSpPr>
        <p:spPr>
          <a:xfrm flipH="1" rot="10800000">
            <a:off x="1261736" y="1879525"/>
            <a:ext cx="2857800" cy="6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7"/>
          <p:cNvCxnSpPr/>
          <p:nvPr/>
        </p:nvCxnSpPr>
        <p:spPr>
          <a:xfrm flipH="1" rot="10800000">
            <a:off x="1065571" y="1890535"/>
            <a:ext cx="13518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7"/>
          <p:cNvCxnSpPr/>
          <p:nvPr/>
        </p:nvCxnSpPr>
        <p:spPr>
          <a:xfrm>
            <a:off x="1086776" y="3605432"/>
            <a:ext cx="1336200" cy="6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7"/>
          <p:cNvCxnSpPr/>
          <p:nvPr/>
        </p:nvCxnSpPr>
        <p:spPr>
          <a:xfrm>
            <a:off x="1251127" y="3605432"/>
            <a:ext cx="2863200" cy="6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19" name="Google Shape;419;p37"/>
          <p:cNvPicPr preferRelativeResize="0"/>
          <p:nvPr/>
        </p:nvPicPr>
        <p:blipFill rotWithShape="1">
          <a:blip r:embed="rId5">
            <a:alphaModFix/>
          </a:blip>
          <a:srcRect b="0" l="64226" r="-3" t="0"/>
          <a:stretch/>
        </p:blipFill>
        <p:spPr>
          <a:xfrm>
            <a:off x="7396577" y="3132422"/>
            <a:ext cx="1252246" cy="157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588" y="1139302"/>
            <a:ext cx="1801750" cy="154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8663" y="1139300"/>
            <a:ext cx="1366340" cy="154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37"/>
          <p:cNvCxnSpPr/>
          <p:nvPr/>
        </p:nvCxnSpPr>
        <p:spPr>
          <a:xfrm>
            <a:off x="4472100" y="2985725"/>
            <a:ext cx="89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37"/>
          <p:cNvSpPr/>
          <p:nvPr/>
        </p:nvSpPr>
        <p:spPr>
          <a:xfrm>
            <a:off x="6203663" y="2725550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전</a:t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6233800" y="475282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후</a:t>
            </a: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4450" y="3130825"/>
            <a:ext cx="1728000" cy="1558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3" name="Google Shape;433;p38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4" name="Google Shape;434;p38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분리 방법 3 - 두 좌표를 연결한 선을 기준으로 영역을 재구성하는 방법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0" y="2267840"/>
            <a:ext cx="2335513" cy="150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410" y="1430517"/>
            <a:ext cx="1389954" cy="3182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8"/>
          <p:cNvCxnSpPr/>
          <p:nvPr/>
        </p:nvCxnSpPr>
        <p:spPr>
          <a:xfrm>
            <a:off x="1199863" y="3482207"/>
            <a:ext cx="1585500" cy="11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8"/>
          <p:cNvCxnSpPr/>
          <p:nvPr/>
        </p:nvCxnSpPr>
        <p:spPr>
          <a:xfrm>
            <a:off x="1375272" y="3482207"/>
            <a:ext cx="2802000" cy="11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8"/>
          <p:cNvCxnSpPr/>
          <p:nvPr/>
        </p:nvCxnSpPr>
        <p:spPr>
          <a:xfrm flipH="1" rot="10800000">
            <a:off x="1163594" y="1423729"/>
            <a:ext cx="1627500" cy="9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8"/>
          <p:cNvCxnSpPr/>
          <p:nvPr/>
        </p:nvCxnSpPr>
        <p:spPr>
          <a:xfrm flipH="1" rot="10800000">
            <a:off x="1351187" y="1450429"/>
            <a:ext cx="2820000" cy="9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42" name="Google Shape;442;p38"/>
          <p:cNvPicPr preferRelativeResize="0"/>
          <p:nvPr/>
        </p:nvPicPr>
        <p:blipFill rotWithShape="1">
          <a:blip r:embed="rId5">
            <a:alphaModFix/>
          </a:blip>
          <a:srcRect b="0" l="0" r="51248" t="0"/>
          <a:stretch/>
        </p:blipFill>
        <p:spPr>
          <a:xfrm>
            <a:off x="5275650" y="3096375"/>
            <a:ext cx="1805501" cy="159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38"/>
          <p:cNvCxnSpPr/>
          <p:nvPr/>
        </p:nvCxnSpPr>
        <p:spPr>
          <a:xfrm>
            <a:off x="4277238" y="3127513"/>
            <a:ext cx="89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4" name="Google Shape;444;p38"/>
          <p:cNvPicPr preferRelativeResize="0"/>
          <p:nvPr/>
        </p:nvPicPr>
        <p:blipFill rotWithShape="1">
          <a:blip r:embed="rId5">
            <a:alphaModFix/>
          </a:blip>
          <a:srcRect b="0" l="57522" r="0" t="0"/>
          <a:stretch/>
        </p:blipFill>
        <p:spPr>
          <a:xfrm>
            <a:off x="7181050" y="3096400"/>
            <a:ext cx="1573199" cy="159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8"/>
          <p:cNvPicPr preferRelativeResize="0"/>
          <p:nvPr/>
        </p:nvPicPr>
        <p:blipFill rotWithShape="1">
          <a:blip r:embed="rId6">
            <a:alphaModFix/>
          </a:blip>
          <a:srcRect b="58490" l="0" r="57845" t="0"/>
          <a:stretch/>
        </p:blipFill>
        <p:spPr>
          <a:xfrm>
            <a:off x="5275650" y="1073013"/>
            <a:ext cx="1680708" cy="159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8"/>
          <p:cNvPicPr preferRelativeResize="0"/>
          <p:nvPr/>
        </p:nvPicPr>
        <p:blipFill rotWithShape="1">
          <a:blip r:embed="rId6">
            <a:alphaModFix/>
          </a:blip>
          <a:srcRect b="0" l="0" r="58694" t="49205"/>
          <a:stretch/>
        </p:blipFill>
        <p:spPr>
          <a:xfrm>
            <a:off x="7181050" y="1073013"/>
            <a:ext cx="1573200" cy="1501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/>
          <p:nvPr/>
        </p:nvSpPr>
        <p:spPr>
          <a:xfrm>
            <a:off x="6187075" y="257447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전</a:t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6187075" y="469567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 txBox="1"/>
          <p:nvPr/>
        </p:nvSpPr>
        <p:spPr>
          <a:xfrm>
            <a:off x="417700" y="695076"/>
            <a:ext cx="7497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분리 방법 4 - 분할선을 좌우로 움직이며 픽셀이 가장 적은 부분으로 영역을 재구성하는 방법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2790775"/>
            <a:ext cx="1728053" cy="67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39"/>
          <p:cNvSpPr/>
          <p:nvPr/>
        </p:nvSpPr>
        <p:spPr>
          <a:xfrm>
            <a:off x="183075" y="237752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</a:t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1982300" y="2817475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5323275" y="2783025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075" y="3590975"/>
            <a:ext cx="1428979" cy="91345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9361" y="3590975"/>
            <a:ext cx="752539" cy="91345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5" name="Google Shape;46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875" y="1472900"/>
            <a:ext cx="2683200" cy="1040784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6" name="Google Shape;466;p39"/>
          <p:cNvSpPr/>
          <p:nvPr/>
        </p:nvSpPr>
        <p:spPr>
          <a:xfrm>
            <a:off x="6187075" y="257447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전</a:t>
            </a:r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6187075" y="4601100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후</a:t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1102" y="3567825"/>
            <a:ext cx="2690825" cy="95747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" name="Google Shape;46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1100" y="1282125"/>
            <a:ext cx="2683202" cy="10720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1107" y="2471295"/>
            <a:ext cx="2690825" cy="9134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8" name="Google Shape;478;p40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0"/>
          <p:cNvSpPr txBox="1"/>
          <p:nvPr/>
        </p:nvSpPr>
        <p:spPr>
          <a:xfrm>
            <a:off x="417700" y="695075"/>
            <a:ext cx="8129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분리 방법 5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- 분할선을 좌우로 회전하며 픽셀이 가장 적은 부분으로 영역을 재구성하는 방법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789" y="1490250"/>
            <a:ext cx="2595286" cy="10067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802" y="3670725"/>
            <a:ext cx="1476042" cy="858199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199" y="3670725"/>
            <a:ext cx="720878" cy="858199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9400" y="1261650"/>
            <a:ext cx="2657627" cy="1027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9400" y="3436625"/>
            <a:ext cx="2657625" cy="88253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075" y="2790775"/>
            <a:ext cx="1728053" cy="670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40"/>
          <p:cNvSpPr/>
          <p:nvPr/>
        </p:nvSpPr>
        <p:spPr>
          <a:xfrm>
            <a:off x="183075" y="237752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</a:t>
            </a:r>
            <a:endParaRPr/>
          </a:p>
        </p:txBody>
      </p:sp>
      <p:sp>
        <p:nvSpPr>
          <p:cNvPr id="488" name="Google Shape;488;p40"/>
          <p:cNvSpPr/>
          <p:nvPr/>
        </p:nvSpPr>
        <p:spPr>
          <a:xfrm>
            <a:off x="1982300" y="2817475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"/>
          <p:cNvSpPr/>
          <p:nvPr/>
        </p:nvSpPr>
        <p:spPr>
          <a:xfrm>
            <a:off x="5323275" y="2783025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0"/>
          <p:cNvSpPr/>
          <p:nvPr/>
        </p:nvSpPr>
        <p:spPr>
          <a:xfrm>
            <a:off x="6187075" y="2574475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전</a:t>
            </a:r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6187075" y="4601100"/>
            <a:ext cx="1728000" cy="33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 후</a:t>
            </a:r>
            <a:endParaRPr/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9400" y="2431574"/>
            <a:ext cx="2657625" cy="843997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Recognition model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5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Recognition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03" name="Google Shape;5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75" y="2837913"/>
            <a:ext cx="4538349" cy="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253" y="1441900"/>
            <a:ext cx="6800847" cy="12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 rotWithShape="1">
          <a:blip r:embed="rId5">
            <a:alphaModFix/>
          </a:blip>
          <a:srcRect b="0" l="0" r="0" t="27620"/>
          <a:stretch/>
        </p:blipFill>
        <p:spPr>
          <a:xfrm>
            <a:off x="2226475" y="4007675"/>
            <a:ext cx="4592352" cy="9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1"/>
          <p:cNvSpPr txBox="1"/>
          <p:nvPr/>
        </p:nvSpPr>
        <p:spPr>
          <a:xfrm>
            <a:off x="1317500" y="1156888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dara"/>
              <a:buChar char="●"/>
            </a:pPr>
            <a:r>
              <a:rPr lang="ko" sz="12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Deep-Text-Recognition-Benchmark</a:t>
            </a:r>
            <a:endParaRPr sz="12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1336925" y="359141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dara"/>
              <a:buChar char="●"/>
            </a:pPr>
            <a:r>
              <a:rPr lang="ko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CNN based model</a:t>
            </a:r>
            <a:endParaRPr sz="12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2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6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15" name="Google Shape;515;p42"/>
          <p:cNvSpPr txBox="1"/>
          <p:nvPr/>
        </p:nvSpPr>
        <p:spPr>
          <a:xfrm>
            <a:off x="729248" y="155150"/>
            <a:ext cx="2922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추진 전략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7-Segment 표기 방식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18" name="Google Shape;5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125" y="1227500"/>
            <a:ext cx="2585714" cy="331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4">
            <a:alphaModFix/>
          </a:blip>
          <a:srcRect b="0" l="0" r="49662" t="0"/>
          <a:stretch/>
        </p:blipFill>
        <p:spPr>
          <a:xfrm>
            <a:off x="5148500" y="1497888"/>
            <a:ext cx="2754391" cy="11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4">
            <a:alphaModFix/>
          </a:blip>
          <a:srcRect b="0" l="49662" r="0" t="0"/>
          <a:stretch/>
        </p:blipFill>
        <p:spPr>
          <a:xfrm>
            <a:off x="5148500" y="2851088"/>
            <a:ext cx="2754400" cy="11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5" name="Google Shape;525;p43"/>
          <p:cNvGraphicFramePr/>
          <p:nvPr/>
        </p:nvGraphicFramePr>
        <p:xfrm>
          <a:off x="1152000" y="147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{569D3FFD-8F07-40E7-B0F5-F05D9D4CE995}</a:tableStyleId>
              </a:tblPr>
              <a:tblGrid>
                <a:gridCol w="1720150"/>
                <a:gridCol w="1242250"/>
                <a:gridCol w="1242250"/>
                <a:gridCol w="1242250"/>
                <a:gridCol w="1242250"/>
              </a:tblGrid>
              <a:tr h="4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</a:rPr>
                        <a:t>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문자 분리 알고리즘 개발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모델 학습 및 개선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테스트 &amp; 디버깅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rgbClr val="000000"/>
                          </a:solidFill>
                        </a:rPr>
                        <a:t>유지 및 보수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000000"/>
                          </a:solidFill>
                        </a:rPr>
                        <a:t>논문 작성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6" name="Google Shape;526;p43"/>
          <p:cNvSpPr/>
          <p:nvPr/>
        </p:nvSpPr>
        <p:spPr>
          <a:xfrm>
            <a:off x="2872152" y="2371300"/>
            <a:ext cx="2484600" cy="174300"/>
          </a:xfrm>
          <a:prstGeom prst="roundRect">
            <a:avLst>
              <a:gd fmla="val 16667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2872150" y="2791175"/>
            <a:ext cx="2484600" cy="174300"/>
          </a:xfrm>
          <a:prstGeom prst="roundRect">
            <a:avLst>
              <a:gd fmla="val 16667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4114400" y="3608075"/>
            <a:ext cx="2484600" cy="174300"/>
          </a:xfrm>
          <a:prstGeom prst="roundRect">
            <a:avLst>
              <a:gd fmla="val 16667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2872150" y="2020000"/>
            <a:ext cx="1242300" cy="174300"/>
          </a:xfrm>
          <a:prstGeom prst="roundRect">
            <a:avLst>
              <a:gd fmla="val 16667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2872150" y="3199625"/>
            <a:ext cx="3726900" cy="174300"/>
          </a:xfrm>
          <a:prstGeom prst="roundRect">
            <a:avLst>
              <a:gd fmla="val 16667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6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729248" y="155150"/>
            <a:ext cx="2922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추진 전략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추진 일정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892200" y="4283000"/>
            <a:ext cx="7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추계학술대회 논문 제출 목표 (한국정보통신학회, </a:t>
            </a:r>
            <a:r>
              <a:rPr lang="ko"/>
              <a:t>대한전자공학회, 한국정보처리학회..)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/>
          <p:nvPr/>
        </p:nvSpPr>
        <p:spPr>
          <a:xfrm>
            <a:off x="1662100" y="2244711"/>
            <a:ext cx="1057200" cy="800100"/>
          </a:xfrm>
          <a:prstGeom prst="teardrop">
            <a:avLst>
              <a:gd fmla="val 10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이다혜</a:t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1662100" y="3164685"/>
            <a:ext cx="1057200" cy="800100"/>
          </a:xfrm>
          <a:prstGeom prst="teardrop">
            <a:avLst>
              <a:gd fmla="val 10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김응준</a:t>
            </a:r>
            <a:endParaRPr/>
          </a:p>
        </p:txBody>
      </p:sp>
      <p:sp>
        <p:nvSpPr>
          <p:cNvPr id="544" name="Google Shape;544;p44"/>
          <p:cNvSpPr/>
          <p:nvPr/>
        </p:nvSpPr>
        <p:spPr>
          <a:xfrm>
            <a:off x="1662100" y="4084646"/>
            <a:ext cx="1057200" cy="800100"/>
          </a:xfrm>
          <a:prstGeom prst="teardrop">
            <a:avLst>
              <a:gd fmla="val 10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안희진</a:t>
            </a:r>
            <a:endParaRPr/>
          </a:p>
        </p:txBody>
      </p:sp>
      <p:sp>
        <p:nvSpPr>
          <p:cNvPr id="545" name="Google Shape;545;p44"/>
          <p:cNvSpPr txBox="1"/>
          <p:nvPr/>
        </p:nvSpPr>
        <p:spPr>
          <a:xfrm>
            <a:off x="2719300" y="1351225"/>
            <a:ext cx="52692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dara"/>
              <a:buChar char="●"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문자 분리 알고리즘 개발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2719300" y="3164688"/>
            <a:ext cx="52692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dara"/>
              <a:buChar char="●"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딥러닝 모델 학습 및 성능 향상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47" name="Google Shape;547;p44"/>
          <p:cNvSpPr txBox="1"/>
          <p:nvPr/>
        </p:nvSpPr>
        <p:spPr>
          <a:xfrm>
            <a:off x="2719300" y="4084650"/>
            <a:ext cx="52692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ndara"/>
              <a:buChar char="●"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딥러닝 모델 학습 및 성능 향상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1662100" y="1351225"/>
            <a:ext cx="1057200" cy="800100"/>
          </a:xfrm>
          <a:prstGeom prst="teardrop">
            <a:avLst>
              <a:gd fmla="val 100000" name="adj"/>
            </a:avLst>
          </a:prstGeom>
          <a:solidFill>
            <a:srgbClr val="AC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</a:t>
            </a:r>
            <a:endParaRPr/>
          </a:p>
        </p:txBody>
      </p:sp>
      <p:sp>
        <p:nvSpPr>
          <p:cNvPr id="549" name="Google Shape;549;p44"/>
          <p:cNvSpPr txBox="1"/>
          <p:nvPr/>
        </p:nvSpPr>
        <p:spPr>
          <a:xfrm>
            <a:off x="2719300" y="2197900"/>
            <a:ext cx="52692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●"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서버와 앱 보수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50" name="Google Shape;550;p44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6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729248" y="155150"/>
            <a:ext cx="29229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추진 전략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54" name="Google Shape;554;p44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역할 분담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276475" y="163050"/>
            <a:ext cx="2447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Candara"/>
                <a:ea typeface="Candara"/>
                <a:cs typeface="Candara"/>
                <a:sym typeface="Candara"/>
              </a:rPr>
              <a:t>목차</a:t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611925" y="88904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679632" y="93567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756346" y="825028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1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1188783" y="903971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문제 설명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611925" y="1608410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679632" y="1655043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56346" y="1544396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2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188783" y="1623339"/>
            <a:ext cx="22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Dataset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611925" y="2327240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79632" y="2373874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756346" y="2263226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3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188774" y="2342175"/>
            <a:ext cx="25968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Text Detection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611925" y="3047261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679632" y="3093895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756346" y="2983247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4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188783" y="3062190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문자 분리 알고리즘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611925" y="379833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79632" y="384496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756346" y="3734318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5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188783" y="3813262"/>
            <a:ext cx="2939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Recognition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426802" y="4812260"/>
            <a:ext cx="457200" cy="171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611925" y="4486107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79632" y="4532741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756346" y="442209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6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188783" y="4501037"/>
            <a:ext cx="2939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추진 전략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5"/>
          <p:cNvSpPr txBox="1"/>
          <p:nvPr/>
        </p:nvSpPr>
        <p:spPr>
          <a:xfrm>
            <a:off x="3897600" y="2125950"/>
            <a:ext cx="13488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ACC4E4"/>
                </a:solidFill>
                <a:latin typeface="Candara"/>
                <a:ea typeface="Candara"/>
                <a:cs typeface="Candara"/>
                <a:sym typeface="Candara"/>
              </a:rPr>
              <a:t>Q&amp;A</a:t>
            </a:r>
            <a:endParaRPr b="1" sz="4000">
              <a:solidFill>
                <a:srgbClr val="ACC4E4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301500"/>
            <a:ext cx="9144000" cy="2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2827736" y="1768811"/>
            <a:ext cx="1493700" cy="1493700"/>
          </a:xfrm>
          <a:prstGeom prst="ellipse">
            <a:avLst/>
          </a:prstGeom>
          <a:solidFill>
            <a:srgbClr val="E2E8E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924950" y="1768774"/>
            <a:ext cx="1493700" cy="1493700"/>
          </a:xfrm>
          <a:prstGeom prst="ellipse">
            <a:avLst/>
          </a:prstGeom>
          <a:solidFill>
            <a:srgbClr val="E2E8E6"/>
          </a:solidFill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5126729" y="1701325"/>
            <a:ext cx="1493700" cy="1493700"/>
          </a:xfrm>
          <a:prstGeom prst="ellipse">
            <a:avLst/>
          </a:prstGeom>
          <a:solidFill>
            <a:srgbClr val="F5F1E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6347541" y="2249971"/>
            <a:ext cx="207600" cy="293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5399713" y="2790878"/>
            <a:ext cx="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인력부족</a:t>
            </a:r>
            <a:endParaRPr b="1" sz="1200"/>
          </a:p>
        </p:txBody>
      </p:sp>
      <p:sp>
        <p:nvSpPr>
          <p:cNvPr id="228" name="Google Shape;228;p28"/>
          <p:cNvSpPr/>
          <p:nvPr/>
        </p:nvSpPr>
        <p:spPr>
          <a:xfrm>
            <a:off x="7126796" y="1730065"/>
            <a:ext cx="1493700" cy="1493700"/>
          </a:xfrm>
          <a:prstGeom prst="ellipse">
            <a:avLst/>
          </a:prstGeom>
          <a:solidFill>
            <a:srgbClr val="F5F1E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7288296" y="2703624"/>
            <a:ext cx="11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숫자 표기의 다양성</a:t>
            </a:r>
            <a:endParaRPr b="1" sz="1200"/>
          </a:p>
        </p:txBody>
      </p:sp>
      <p:sp>
        <p:nvSpPr>
          <p:cNvPr id="230" name="Google Shape;230;p28"/>
          <p:cNvSpPr txBox="1"/>
          <p:nvPr/>
        </p:nvSpPr>
        <p:spPr>
          <a:xfrm>
            <a:off x="3102927" y="2790870"/>
            <a:ext cx="9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전산 입력</a:t>
            </a:r>
            <a:endParaRPr b="1" sz="1200"/>
          </a:p>
        </p:txBody>
      </p:sp>
      <p:sp>
        <p:nvSpPr>
          <p:cNvPr id="231" name="Google Shape;231;p28"/>
          <p:cNvSpPr txBox="1"/>
          <p:nvPr/>
        </p:nvSpPr>
        <p:spPr>
          <a:xfrm>
            <a:off x="1273127" y="2790875"/>
            <a:ext cx="94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수기 작성</a:t>
            </a:r>
            <a:endParaRPr b="1" sz="1200"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988" y="1936355"/>
            <a:ext cx="920851" cy="92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658" y="1935685"/>
            <a:ext cx="899891" cy="82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1772" y="2031003"/>
            <a:ext cx="582329" cy="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043" y="1993039"/>
            <a:ext cx="709124" cy="7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8">
            <a:alphaModFix/>
          </a:blip>
          <a:srcRect b="0" l="9387" r="0" t="0"/>
          <a:stretch/>
        </p:blipFill>
        <p:spPr>
          <a:xfrm>
            <a:off x="7400135" y="2085404"/>
            <a:ext cx="442460" cy="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9">
            <a:alphaModFix/>
          </a:blip>
          <a:srcRect b="22133" l="27394" r="27235" t="25118"/>
          <a:stretch/>
        </p:blipFill>
        <p:spPr>
          <a:xfrm>
            <a:off x="7756152" y="1851847"/>
            <a:ext cx="361765" cy="42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8786" y="2267258"/>
            <a:ext cx="361765" cy="36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1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문제 설명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1293" l="1970" r="0" t="0"/>
          <a:stretch/>
        </p:blipFill>
        <p:spPr>
          <a:xfrm>
            <a:off x="169150" y="1213384"/>
            <a:ext cx="1337480" cy="190350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25" y="1663375"/>
            <a:ext cx="514900" cy="8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4673197" y="2012703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4635563" y="1616200"/>
            <a:ext cx="6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OCR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00" y="1807863"/>
            <a:ext cx="514900" cy="5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7314172" y="2028878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350" y="3868900"/>
            <a:ext cx="534452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2598" y="3868910"/>
            <a:ext cx="619852" cy="65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7471358" y="4533998"/>
            <a:ext cx="78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리스트</a:t>
            </a:r>
            <a:endParaRPr sz="1100"/>
          </a:p>
        </p:txBody>
      </p:sp>
      <p:sp>
        <p:nvSpPr>
          <p:cNvPr id="256" name="Google Shape;256;p29"/>
          <p:cNvSpPr txBox="1"/>
          <p:nvPr/>
        </p:nvSpPr>
        <p:spPr>
          <a:xfrm>
            <a:off x="8299869" y="4533998"/>
            <a:ext cx="6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통계</a:t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2995684" y="2012703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5723688" y="976375"/>
            <a:ext cx="1337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000000"/>
                </a:solidFill>
              </a:rPr>
              <a:t>OCR 인식 결과</a:t>
            </a:r>
            <a:endParaRPr sz="1000"/>
          </a:p>
        </p:txBody>
      </p:sp>
      <p:sp>
        <p:nvSpPr>
          <p:cNvPr id="259" name="Google Shape;259;p29"/>
          <p:cNvSpPr/>
          <p:nvPr/>
        </p:nvSpPr>
        <p:spPr>
          <a:xfrm>
            <a:off x="6739750" y="3957326"/>
            <a:ext cx="514800" cy="473400"/>
          </a:xfrm>
          <a:prstGeom prst="mathPlus">
            <a:avLst>
              <a:gd fmla="val 17118" name="adj1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000000"/>
              </a:highlight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1995" y="1209900"/>
            <a:ext cx="1337480" cy="189713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9">
            <a:alphaModFix/>
          </a:blip>
          <a:srcRect b="28970" l="0" r="4324" t="10599"/>
          <a:stretch/>
        </p:blipFill>
        <p:spPr>
          <a:xfrm>
            <a:off x="5558126" y="1178000"/>
            <a:ext cx="1640950" cy="20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1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문제 설명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763525" y="1213375"/>
            <a:ext cx="61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APP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>
            <a:off x="213825" y="1147197"/>
            <a:ext cx="8807400" cy="2850300"/>
          </a:xfrm>
          <a:prstGeom prst="roundRect">
            <a:avLst>
              <a:gd fmla="val 21595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5750556" y="2433105"/>
            <a:ext cx="1152300" cy="10494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rgbClr val="A6C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4119249" y="1736806"/>
            <a:ext cx="4451100" cy="1866600"/>
          </a:xfrm>
          <a:prstGeom prst="roundRect">
            <a:avLst>
              <a:gd fmla="val 17430" name="adj"/>
            </a:avLst>
          </a:prstGeom>
          <a:solidFill>
            <a:srgbClr val="FFFFFF"/>
          </a:solidFill>
          <a:ln cap="flat" cmpd="sng" w="38100">
            <a:solidFill>
              <a:srgbClr val="A6C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825" y="1839725"/>
            <a:ext cx="672900" cy="36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/>
          <p:nvPr/>
        </p:nvSpPr>
        <p:spPr>
          <a:xfrm>
            <a:off x="7471975" y="3058650"/>
            <a:ext cx="900300" cy="27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Database</a:t>
            </a:r>
            <a:endParaRPr b="1" sz="1100"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302" y="2526281"/>
            <a:ext cx="842999" cy="3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/>
          <p:nvPr/>
        </p:nvSpPr>
        <p:spPr>
          <a:xfrm>
            <a:off x="4345952" y="3058659"/>
            <a:ext cx="990300" cy="27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Web Server</a:t>
            </a:r>
            <a:endParaRPr b="1" sz="1100"/>
          </a:p>
        </p:txBody>
      </p:sp>
      <p:sp>
        <p:nvSpPr>
          <p:cNvPr id="278" name="Google Shape;278;p30"/>
          <p:cNvSpPr/>
          <p:nvPr/>
        </p:nvSpPr>
        <p:spPr>
          <a:xfrm>
            <a:off x="5901460" y="2985898"/>
            <a:ext cx="1002900" cy="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WAS</a:t>
            </a:r>
            <a:endParaRPr b="1" sz="1100"/>
          </a:p>
        </p:txBody>
      </p:sp>
      <p:sp>
        <p:nvSpPr>
          <p:cNvPr id="279" name="Google Shape;279;p30"/>
          <p:cNvSpPr/>
          <p:nvPr/>
        </p:nvSpPr>
        <p:spPr>
          <a:xfrm>
            <a:off x="635314" y="1727887"/>
            <a:ext cx="2103600" cy="18666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2B0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793" y="2119563"/>
            <a:ext cx="1002721" cy="26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624" y="2513312"/>
            <a:ext cx="468105" cy="46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1185782" y="2956335"/>
            <a:ext cx="46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iOS</a:t>
            </a:r>
            <a:endParaRPr sz="1100"/>
          </a:p>
        </p:txBody>
      </p:sp>
      <p:sp>
        <p:nvSpPr>
          <p:cNvPr id="283" name="Google Shape;283;p30"/>
          <p:cNvSpPr txBox="1"/>
          <p:nvPr/>
        </p:nvSpPr>
        <p:spPr>
          <a:xfrm>
            <a:off x="1718669" y="2956713"/>
            <a:ext cx="67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Android</a:t>
            </a:r>
            <a:endParaRPr sz="1100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803" y="2516075"/>
            <a:ext cx="468105" cy="4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2909321" y="2470936"/>
            <a:ext cx="829200" cy="380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5327125" y="2711096"/>
            <a:ext cx="275700" cy="18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7086745" y="2718926"/>
            <a:ext cx="275700" cy="18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5825331" y="1336413"/>
            <a:ext cx="1002900" cy="265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A6C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300">
                <a:solidFill>
                  <a:srgbClr val="000000"/>
                </a:solidFill>
              </a:rPr>
              <a:t>Backend</a:t>
            </a: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1185740" y="1336403"/>
            <a:ext cx="1002900" cy="2658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rgbClr val="F2B0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0000"/>
                </a:solidFill>
              </a:rPr>
              <a:t>Frontend</a:t>
            </a:r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513325"/>
            <a:ext cx="592575" cy="54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1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문제 설명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5350" y="2545188"/>
            <a:ext cx="1158881" cy="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/>
          <p:nvPr/>
        </p:nvSpPr>
        <p:spPr>
          <a:xfrm rot="-5400000">
            <a:off x="6265395" y="2374476"/>
            <a:ext cx="275700" cy="18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2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Dataset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Training Dataset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50" y="1928694"/>
            <a:ext cx="667135" cy="70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946" y="1905559"/>
            <a:ext cx="1168691" cy="75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96" y="1905559"/>
            <a:ext cx="756437" cy="75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175" y="1905559"/>
            <a:ext cx="1508800" cy="751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3263" y="1902478"/>
            <a:ext cx="1274138" cy="7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683300" y="112901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Char char="-"/>
            </a:pPr>
            <a:r>
              <a:rPr lang="ko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수기 손글씨 숫자 dataset</a:t>
            </a:r>
            <a:endParaRPr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Char char="-"/>
            </a:pPr>
            <a:r>
              <a:rPr lang="ko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0 ~ 31 범위의 숫자 사용</a:t>
            </a:r>
            <a:r>
              <a:rPr lang="ko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13" name="Google Shape;313;p31"/>
          <p:cNvSpPr txBox="1"/>
          <p:nvPr/>
        </p:nvSpPr>
        <p:spPr>
          <a:xfrm>
            <a:off x="729238" y="4083100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-"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문자 분리 알고리즘을 사용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-"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0 ~ 9 범위의 한 자릿수 수기 숫자 재학습 예정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-"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Gfarm에서 9월 초까지 데이터셋 받을 예정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2500" y="3060163"/>
            <a:ext cx="4802158" cy="9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3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Text Detection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현황판 구성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25" name="Google Shape;325;p32"/>
          <p:cNvPicPr preferRelativeResize="0"/>
          <p:nvPr/>
        </p:nvPicPr>
        <p:blipFill rotWithShape="1">
          <a:blip r:embed="rId3">
            <a:alphaModFix/>
          </a:blip>
          <a:srcRect b="1293" l="1970" r="0" t="0"/>
          <a:stretch/>
        </p:blipFill>
        <p:spPr>
          <a:xfrm>
            <a:off x="4188100" y="1510812"/>
            <a:ext cx="2289925" cy="32944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185" y="1516399"/>
            <a:ext cx="2289915" cy="328327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2"/>
          <p:cNvSpPr txBox="1"/>
          <p:nvPr/>
        </p:nvSpPr>
        <p:spPr>
          <a:xfrm>
            <a:off x="4299775" y="1149413"/>
            <a:ext cx="1849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&lt;분만사 현황판&gt;</a:t>
            </a:r>
            <a:r>
              <a:rPr lang="ko" sz="11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1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5">
            <a:alphaModFix/>
          </a:blip>
          <a:srcRect b="0" l="0" r="6173" t="9812"/>
          <a:stretch/>
        </p:blipFill>
        <p:spPr>
          <a:xfrm>
            <a:off x="326750" y="1872837"/>
            <a:ext cx="3291026" cy="25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/>
          <p:nvPr/>
        </p:nvSpPr>
        <p:spPr>
          <a:xfrm>
            <a:off x="6777025" y="1152200"/>
            <a:ext cx="1849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&lt;임신사 현황판&gt; </a:t>
            </a:r>
            <a:endParaRPr sz="11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3796775" y="2863800"/>
            <a:ext cx="300300" cy="25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3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latin typeface="Candara"/>
                <a:ea typeface="Candara"/>
                <a:cs typeface="Candara"/>
                <a:sym typeface="Candara"/>
              </a:rPr>
              <a:t>Text Detection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현황판 기입 및 관리 방안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095" y="1502809"/>
            <a:ext cx="2165675" cy="309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4">
            <a:alphaModFix/>
          </a:blip>
          <a:srcRect b="8529" l="0" r="0" t="-8530"/>
          <a:stretch/>
        </p:blipFill>
        <p:spPr>
          <a:xfrm>
            <a:off x="4697351" y="1238826"/>
            <a:ext cx="2350354" cy="3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>
            <a:off x="152400" y="104592"/>
            <a:ext cx="463200" cy="43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220107" y="151226"/>
            <a:ext cx="463200" cy="4317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286171" y="104603"/>
            <a:ext cx="842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Candara"/>
                <a:ea typeface="Candara"/>
                <a:cs typeface="Candara"/>
                <a:sym typeface="Candara"/>
              </a:rPr>
              <a:t>3</a:t>
            </a:r>
            <a:endParaRPr sz="18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729258" y="155146"/>
            <a:ext cx="229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Detection</a:t>
            </a:r>
            <a:endParaRPr sz="15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0" y="734025"/>
            <a:ext cx="9152100" cy="3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417700" y="695063"/>
            <a:ext cx="6011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캡스톤 1에서의 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Text Detection 방법 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53" name="Google Shape;353;p34"/>
          <p:cNvPicPr preferRelativeResize="0"/>
          <p:nvPr/>
        </p:nvPicPr>
        <p:blipFill rotWithShape="1">
          <a:blip r:embed="rId3">
            <a:alphaModFix/>
          </a:blip>
          <a:srcRect b="0" l="-1182" r="29488" t="0"/>
          <a:stretch/>
        </p:blipFill>
        <p:spPr>
          <a:xfrm>
            <a:off x="4797525" y="4270074"/>
            <a:ext cx="2234100" cy="27126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/>
        </p:nvSpPr>
        <p:spPr>
          <a:xfrm>
            <a:off x="5493425" y="1095225"/>
            <a:ext cx="842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opencv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200" y="1429081"/>
            <a:ext cx="1551701" cy="310764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3796775" y="2580625"/>
            <a:ext cx="571800" cy="43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1472850" y="4657225"/>
            <a:ext cx="1718400" cy="285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현황판 검출</a:t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4797525" y="4657225"/>
            <a:ext cx="2234100" cy="285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문자</a:t>
            </a:r>
            <a:r>
              <a:rPr lang="ko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검출</a:t>
            </a:r>
            <a:endParaRPr/>
          </a:p>
        </p:txBody>
      </p:sp>
      <p:sp>
        <p:nvSpPr>
          <p:cNvPr id="359" name="Google Shape;359;p34"/>
          <p:cNvSpPr txBox="1"/>
          <p:nvPr/>
        </p:nvSpPr>
        <p:spPr>
          <a:xfrm>
            <a:off x="1910850" y="1095225"/>
            <a:ext cx="842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ndara"/>
                <a:ea typeface="Candara"/>
                <a:cs typeface="Candara"/>
                <a:sym typeface="Candara"/>
              </a:rPr>
              <a:t>flutter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500" y="1429076"/>
            <a:ext cx="2086024" cy="27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